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715000" cx="9144000"/>
  <p:notesSz cx="6858000" cy="9144000"/>
  <p:embeddedFontLst>
    <p:embeddedFont>
      <p:font typeface="Ubuntu"/>
      <p:regular r:id="rId19"/>
      <p:bold r:id="rId20"/>
      <p:italic r:id="rId21"/>
      <p:boldItalic r:id="rId22"/>
    </p:embeddedFont>
    <p:embeddedFont>
      <p:font typeface="Ubuntu Light"/>
      <p:regular r:id="rId23"/>
      <p:bold r:id="rId24"/>
      <p:italic r:id="rId25"/>
      <p:boldItalic r:id="rId26"/>
    </p:embeddedFont>
    <p:embeddedFont>
      <p:font typeface="Fira Code Light"/>
      <p:regular r:id="rId27"/>
      <p:bold r:id="rId28"/>
    </p:embeddedFont>
    <p:embeddedFont>
      <p:font typeface="Fira Code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bold.fntdata"/><Relationship Id="rId22" Type="http://schemas.openxmlformats.org/officeDocument/2006/relationships/font" Target="fonts/Ubuntu-boldItalic.fntdata"/><Relationship Id="rId21" Type="http://schemas.openxmlformats.org/officeDocument/2006/relationships/font" Target="fonts/Ubuntu-italic.fntdata"/><Relationship Id="rId24" Type="http://schemas.openxmlformats.org/officeDocument/2006/relationships/font" Target="fonts/UbuntuLight-bold.fntdata"/><Relationship Id="rId23" Type="http://schemas.openxmlformats.org/officeDocument/2006/relationships/font" Target="fonts/Ubuntu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Light-boldItalic.fntdata"/><Relationship Id="rId25" Type="http://schemas.openxmlformats.org/officeDocument/2006/relationships/font" Target="fonts/UbuntuLight-italic.fntdata"/><Relationship Id="rId28" Type="http://schemas.openxmlformats.org/officeDocument/2006/relationships/font" Target="fonts/FiraCodeLight-bold.fntdata"/><Relationship Id="rId27" Type="http://schemas.openxmlformats.org/officeDocument/2006/relationships/font" Target="fonts/FiraCode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Cod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FiraCode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Ubuntu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37e3f2783e_0_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137e3f27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f1f66caf9_0_5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f1f66ca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repostas c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f1f66caf9_0_9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f1f66caf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repostas d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f1f66caf9_0_10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f1f66caf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repostas c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f1f66caf9_0_10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f1f66caf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repostas c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f1f66caf9_0_118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f1f66caf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repostas c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e7729c02a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e7729c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f1f66caf9_0_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f1f66ca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f1f66caf9_0_1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f1f66ca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f1f66caf9_0_1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f1f66caf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latin typeface="Fira Code"/>
                <a:ea typeface="Fira Code"/>
                <a:cs typeface="Fira Code"/>
                <a:sym typeface="Fira Code"/>
              </a:rPr>
              <a:t>Se você percebeu - durante seu exercício de explicar o código para um colega - que você está detalhando demais, ou que haveriam muitos "por quê" do seu colega, é bem provável que seu código está fazendo muitas coisas. Por exemplo, considere os seguintes passos:</a:t>
            </a:r>
            <a:endParaRPr sz="14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f1f66caf9_0_3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f1f66caf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Você percebe que todos esses passos poderiam ser resumidos em tarefas de mais </a:t>
            </a:r>
            <a:r>
              <a:rPr b="1"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"alto nível"</a:t>
            </a: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? Principalmente, se a conversa acontece entre duas pessoas que já compraram o tal sorvete na tal venda perto de casa, isso poderia causar a perda de paciência do ouvinte. Veja que podemos definir um programa "</a:t>
            </a:r>
            <a:r>
              <a:rPr b="1"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ComprarSorvete</a:t>
            </a: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" com alguns poucos passos: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f1f66caf9_0_4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f1f66caf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Veja que agora temos poucas linhas definindo o que precisamos fazer. Se houver alguma dúvida em como chegar à venda mais próxima, estes são detalhes específicos. Ou seja, voltando ao nosso estudo de programação, devem estar num método específico.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Uma dica para resolver este problema é: Se você consegue extrair um trecho do seu método para outro método, então você deveria fazer.</a:t>
            </a:r>
            <a:endParaRPr i="1"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e8b068190_0_10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e8b06819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e8e48b66e_0_12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e8e48b66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resposta b</a:t>
            </a:r>
            <a:endParaRPr sz="14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apa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0" l="0" r="0" t="9"/>
          <a:stretch/>
        </p:blipFill>
        <p:spPr>
          <a:xfrm>
            <a:off x="-59775" y="-343225"/>
            <a:ext cx="9268378" cy="655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0" y="867500"/>
            <a:ext cx="2236467" cy="13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a | capitulo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25" y="-281050"/>
            <a:ext cx="9242225" cy="6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da " type="twoColTx">
  <p:cSld name="TITLE_AND_TWO_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-39900" y="-760400"/>
            <a:ext cx="9219026" cy="6513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1025" y="5240225"/>
            <a:ext cx="565750" cy="3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ização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7183" y="-363575"/>
            <a:ext cx="9258371" cy="65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8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8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/>
        </p:nvSpPr>
        <p:spPr>
          <a:xfrm>
            <a:off x="4206525" y="4231050"/>
            <a:ext cx="394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Separação</a:t>
            </a:r>
            <a:r>
              <a:rPr lang="pt-BR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de Responsabilidade</a:t>
            </a:r>
            <a:endParaRPr sz="1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12"/>
          <p:cNvSpPr txBox="1"/>
          <p:nvPr/>
        </p:nvSpPr>
        <p:spPr>
          <a:xfrm>
            <a:off x="4206525" y="4771350"/>
            <a:ext cx="4097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Lógica de 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Programação</a:t>
            </a:r>
            <a:r>
              <a:rPr lang="pt-BR" sz="13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I</a:t>
            </a:r>
            <a:endParaRPr sz="13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grpSp>
        <p:nvGrpSpPr>
          <p:cNvPr id="45" name="Google Shape;45;p12"/>
          <p:cNvGrpSpPr/>
          <p:nvPr/>
        </p:nvGrpSpPr>
        <p:grpSpPr>
          <a:xfrm>
            <a:off x="4284425" y="4682725"/>
            <a:ext cx="4942500" cy="0"/>
            <a:chOff x="4251700" y="5140900"/>
            <a:chExt cx="4942500" cy="0"/>
          </a:xfrm>
        </p:grpSpPr>
        <p:cxnSp>
          <p:nvCxnSpPr>
            <p:cNvPr id="46" name="Google Shape;46;p12"/>
            <p:cNvCxnSpPr/>
            <p:nvPr/>
          </p:nvCxnSpPr>
          <p:spPr>
            <a:xfrm>
              <a:off x="4251700" y="5140900"/>
              <a:ext cx="3690600" cy="0"/>
            </a:xfrm>
            <a:prstGeom prst="straightConnector1">
              <a:avLst/>
            </a:prstGeom>
            <a:noFill/>
            <a:ln cap="flat" cmpd="sng" w="19050">
              <a:solidFill>
                <a:srgbClr val="A6F75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12"/>
            <p:cNvCxnSpPr/>
            <p:nvPr/>
          </p:nvCxnSpPr>
          <p:spPr>
            <a:xfrm>
              <a:off x="7942300" y="5140900"/>
              <a:ext cx="1251900" cy="0"/>
            </a:xfrm>
            <a:prstGeom prst="straightConnector1">
              <a:avLst/>
            </a:prstGeom>
            <a:noFill/>
            <a:ln cap="flat" cmpd="sng" w="19050">
              <a:solidFill>
                <a:srgbClr val="2371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1336950" y="1095875"/>
            <a:ext cx="6470100" cy="47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2:</a:t>
            </a:r>
            <a:r>
              <a:rPr lang="pt-BR">
                <a:solidFill>
                  <a:srgbClr val="D1D5DB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Qual das seguintes opções é um exemplo de separação de responsabilidades em um sistema de gerenciamento de vendas?</a:t>
            </a: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a) A classe </a:t>
            </a: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Venda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 gerencia tanto a venda quanto a geração de relatórios.</a:t>
            </a: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b) A classe </a:t>
            </a: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Relatorio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 gerencia tanto a exibição de dados quanto a validação de entrada.</a:t>
            </a: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c) A classe </a:t>
            </a: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Venda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 gerencia apenas a venda, enquanto a classe </a:t>
            </a: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Relatorio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 gerencia apenas a geração de relatórios.</a:t>
            </a: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d) A classe </a:t>
            </a: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Venda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 gerencia a venda e a geração de relatórios ao mesmo tempo.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1336950" y="1095875"/>
            <a:ext cx="7487700" cy="3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Exercício 3: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Quando dizemos que uma classe em um sistema deve ter uma única responsabilidade, o que estamos buscando principalmente?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a) Reduzir a quantidade de métodos na classe.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b) Aumentar o acoplamento entre as classes.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c) Permitir que a classe tenha várias funcionalidades diferentes.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d) Melhorar a coesão e facilitar a manutenção.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1336950" y="1095875"/>
            <a:ext cx="74877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Exercício 4:</a:t>
            </a: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Qual das seguintes opções é uma consequência positiva da separação de responsabilidades em um projeto de software?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a) Aumento da complexidade do código.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b) Dificuldade na identificação de bugs.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c) Facilitação da colaboração entre desenvolvedores.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d) Redução da necessidade de documentação.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em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828150" y="1106375"/>
            <a:ext cx="74877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Exercício 5: 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Converta graus Celsius para Fahrenheit</a:t>
            </a:r>
            <a:endParaRPr b="1"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Elabore um programa em Java que peça ao usuário para inserir uma temperatura em graus Celsius. Desenvolva um método que converta essa temperatura para Fahrenheit e mostre o resultado.</a:t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Fórmula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b="1"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(Celsius * 9 / 5) + 32</a:t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 em código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828150" y="1106375"/>
            <a:ext cx="74877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Exercício 6: </a:t>
            </a:r>
            <a:r>
              <a:rPr b="1"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Conversor de Moeda</a:t>
            </a:r>
            <a:endParaRPr b="1"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Desenvolva um programa em Java que converta um valor em dólar para real. Utilize um método que receba o valor em dólar como entrada e retorne o valor equivalente em real. </a:t>
            </a: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Considere uma taxa de câmbio fixa.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71429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Taxa de Câmbio: 4.86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Definindo o tamanho dos métodos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336950" y="1411025"/>
            <a:ext cx="64701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Quando falamos em dividir o código em funções ou métodos (nome mais apropriado dentro da linguagem Java), é comum vir a dúvida: </a:t>
            </a:r>
            <a:r>
              <a:rPr i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quando eu sei que devo separar o código num método próprio?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 É sobre isso que vamos discutir nesse tópico.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Definindo o tamanho dos métodos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336950" y="1411025"/>
            <a:ext cx="64701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Quando um código está difícil de ser compreendido ou alterado, é um bom sinal que ele está longo demais, assumindo muitas responsabilidades. Considere o seguinte código: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780700" y="3142850"/>
            <a:ext cx="3582600" cy="400200"/>
          </a:xfrm>
          <a:prstGeom prst="rect">
            <a:avLst/>
          </a:prstGeom>
          <a:noFill/>
          <a:ln cap="flat" cmpd="sng" w="9525">
            <a:solidFill>
              <a:srgbClr val="8F8F9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80AB4A"/>
                </a:solidFill>
                <a:latin typeface="Courier New"/>
                <a:ea typeface="Courier New"/>
                <a:cs typeface="Courier New"/>
                <a:sym typeface="Courier New"/>
              </a:rPr>
              <a:t>show me the code</a:t>
            </a:r>
            <a:endParaRPr>
              <a:solidFill>
                <a:srgbClr val="80AB4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Definindo o tamanho dos métodos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Funções</a:t>
            </a: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 Pequenas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336950" y="1411025"/>
            <a:ext cx="64701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97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"</a:t>
            </a:r>
            <a:r>
              <a:rPr i="1" lang="pt-BR">
                <a:solidFill>
                  <a:srgbClr val="80AB4A"/>
                </a:solidFill>
                <a:latin typeface="Fira Code"/>
                <a:ea typeface="Fira Code"/>
                <a:cs typeface="Fira Code"/>
                <a:sym typeface="Fira Code"/>
              </a:rPr>
              <a:t>A primeira regra para funções é que elas devem ser pequenas. A segunda é que devem ser ainda menores.</a:t>
            </a: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" 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39700" marR="13970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latin typeface="Fira Code"/>
                <a:ea typeface="Fira Code"/>
                <a:cs typeface="Fira Code"/>
                <a:sym typeface="Fira Code"/>
              </a:rPr>
              <a:t>(Robert C. Martin)</a:t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39700" marR="1397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solidFill>
                  <a:srgbClr val="E1E1E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Não existe um estudo que comprove a eficiência de métodos pequenos, que eles sejam mais rápidos ou melhores, ou que gerem menos erros. O fato é que ao restringir ao máximo sua responsabilidade, o código fica mais coeso e, por consequência, mais legível.</a:t>
            </a:r>
            <a:endParaRPr>
              <a:solidFill>
                <a:srgbClr val="E1E1E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Definindo o tamanho dos métodos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Faça apenas uma coisa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336950" y="1411025"/>
            <a:ext cx="64701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Sempre que você escrever um código, imagine-se explicando-o para um colega. No livro "</a:t>
            </a:r>
            <a:r>
              <a:rPr b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O programador pragmático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" (</a:t>
            </a:r>
            <a:r>
              <a:rPr i="1"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David Thomas, Andrew Hunt</a:t>
            </a:r>
            <a:r>
              <a:rPr lang="pt-BR">
                <a:solidFill>
                  <a:srgbClr val="E1E1E1"/>
                </a:solidFill>
                <a:highlight>
                  <a:srgbClr val="181C23"/>
                </a:highlight>
                <a:latin typeface="Fira Code"/>
                <a:ea typeface="Fira Code"/>
                <a:cs typeface="Fira Code"/>
                <a:sym typeface="Fira Code"/>
              </a:rPr>
              <a:t>), os autores descrevem a cena de um desenvolvedor explicando o comportamento do código para um pato de borracha em sua mesa. Esse momento de "olhar com outros olhos", ou de um ponto de vista diferente, é fundamental em todo processo criativo. E na programação não é diferente.</a:t>
            </a:r>
            <a:endParaRPr>
              <a:solidFill>
                <a:srgbClr val="E1E1E1"/>
              </a:solidFill>
              <a:highlight>
                <a:srgbClr val="181C2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E1E1E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Definindo o tamanho dos métodos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Faça apenas uma coisa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336950" y="1411025"/>
            <a:ext cx="64701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Pegue seu telefone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Pegue sua carteira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Pegue sua chave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Abra a porta de casa e saia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Se dirija até a rua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Ande pela calçada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Verifique se é seguro atravessar a rua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Atravesse a rua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Continue na calçada até a venda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Localize o freezer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Localize o sorvete de creme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Vá ao caixa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Pague pelo sorvete ...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Definindo o tamanho dos métodos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240550" y="440125"/>
            <a:ext cx="27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lt1"/>
                </a:solidFill>
                <a:latin typeface="Fira Code Light"/>
                <a:ea typeface="Fira Code Light"/>
                <a:cs typeface="Fira Code Light"/>
                <a:sym typeface="Fira Code Light"/>
              </a:rPr>
              <a:t>Faça apenas uma coisa</a:t>
            </a:r>
            <a:endParaRPr sz="900">
              <a:solidFill>
                <a:schemeClr val="lt1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1336950" y="1411025"/>
            <a:ext cx="64701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Pegue telefone, carteira e chave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Vá à venda mais próxima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400"/>
              <a:buFont typeface="Fira Code"/>
              <a:buAutoNum type="arabicPeriod"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Compre o sorvete de creme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3492150" y="2495850"/>
            <a:ext cx="215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35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/>
        </p:nvSpPr>
        <p:spPr>
          <a:xfrm>
            <a:off x="240550" y="138175"/>
            <a:ext cx="341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6F750"/>
                </a:solidFill>
                <a:latin typeface="Ubuntu Light"/>
                <a:ea typeface="Ubuntu Light"/>
                <a:cs typeface="Ubuntu Light"/>
                <a:sym typeface="Ubuntu Light"/>
              </a:rPr>
              <a:t>Exercícios</a:t>
            </a:r>
            <a:endParaRPr sz="1600">
              <a:solidFill>
                <a:srgbClr val="A6F75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1336950" y="1411025"/>
            <a:ext cx="6470100" cy="26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Exercício 1: </a:t>
            </a: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Qual é o principal benefício da separação de responsabilidades em um código?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a) Torna o código mais curto e conciso.</a:t>
            </a: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b) Facilita a reutilização e manutenção do código.</a:t>
            </a: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c) Aumenta a velocidade de execução do código.</a:t>
            </a:r>
            <a:b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pt-BR">
                <a:solidFill>
                  <a:srgbClr val="D1D5DB"/>
                </a:solidFill>
                <a:latin typeface="Fira Code"/>
                <a:ea typeface="Fira Code"/>
                <a:cs typeface="Fira Code"/>
                <a:sym typeface="Fira Code"/>
              </a:rPr>
              <a:t>d) Reduz a quantidade de comentários necessários.</a:t>
            </a:r>
            <a:endParaRPr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6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1D5DB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4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1D5DB"/>
              </a:solidFill>
              <a:latin typeface="Fira Code Light"/>
              <a:ea typeface="Fira Code Light"/>
              <a:cs typeface="Fira Code Light"/>
              <a:sym typeface="Fira Cod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